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92" r:id="rId5"/>
    <p:sldId id="275" r:id="rId6"/>
    <p:sldId id="276" r:id="rId7"/>
    <p:sldId id="302" r:id="rId8"/>
    <p:sldId id="303" r:id="rId9"/>
    <p:sldId id="297" r:id="rId10"/>
    <p:sldId id="277" r:id="rId11"/>
    <p:sldId id="298" r:id="rId12"/>
    <p:sldId id="299" r:id="rId13"/>
    <p:sldId id="300" r:id="rId14"/>
    <p:sldId id="301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6992"/>
    <a:srgbClr val="AEC2D8"/>
    <a:srgbClr val="98432A"/>
    <a:srgbClr val="D84400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F3BFB9-6630-4B27-9CE0-5F7557DDEDD8}" v="1" dt="2024-12-08T16:49:40.5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0" autoAdjust="0"/>
    <p:restoredTop sz="95634"/>
  </p:normalViewPr>
  <p:slideViewPr>
    <p:cSldViewPr snapToGrid="0" showGuides="1">
      <p:cViewPr varScale="1">
        <p:scale>
          <a:sx n="98" d="100"/>
          <a:sy n="98" d="100"/>
        </p:scale>
        <p:origin x="78" y="306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uart Nash" userId="3e325061-5305-4371-91b1-9f4028d5687e" providerId="ADAL" clId="{B9F3BFB9-6630-4B27-9CE0-5F7557DDEDD8}"/>
    <pc:docChg chg="delSld modSld sldOrd">
      <pc:chgData name="Stuart Nash" userId="3e325061-5305-4371-91b1-9f4028d5687e" providerId="ADAL" clId="{B9F3BFB9-6630-4B27-9CE0-5F7557DDEDD8}" dt="2024-12-08T17:22:26.744" v="18" actId="2696"/>
      <pc:docMkLst>
        <pc:docMk/>
      </pc:docMkLst>
      <pc:sldChg chg="modSp mod">
        <pc:chgData name="Stuart Nash" userId="3e325061-5305-4371-91b1-9f4028d5687e" providerId="ADAL" clId="{B9F3BFB9-6630-4B27-9CE0-5F7557DDEDD8}" dt="2024-12-08T17:21:12.671" v="17" actId="20577"/>
        <pc:sldMkLst>
          <pc:docMk/>
          <pc:sldMk cId="2775535166" sldId="275"/>
        </pc:sldMkLst>
        <pc:spChg chg="mod">
          <ac:chgData name="Stuart Nash" userId="3e325061-5305-4371-91b1-9f4028d5687e" providerId="ADAL" clId="{B9F3BFB9-6630-4B27-9CE0-5F7557DDEDD8}" dt="2024-12-08T17:21:12.671" v="17" actId="20577"/>
          <ac:spMkLst>
            <pc:docMk/>
            <pc:sldMk cId="2775535166" sldId="275"/>
            <ac:spMk id="9" creationId="{78024C77-A2F8-1ABA-5412-E6BB88B5FA1B}"/>
          </ac:spMkLst>
        </pc:spChg>
      </pc:sldChg>
      <pc:sldChg chg="del">
        <pc:chgData name="Stuart Nash" userId="3e325061-5305-4371-91b1-9f4028d5687e" providerId="ADAL" clId="{B9F3BFB9-6630-4B27-9CE0-5F7557DDEDD8}" dt="2024-12-08T16:49:46.486" v="0" actId="2696"/>
        <pc:sldMkLst>
          <pc:docMk/>
          <pc:sldMk cId="2517140333" sldId="283"/>
        </pc:sldMkLst>
      </pc:sldChg>
      <pc:sldChg chg="del">
        <pc:chgData name="Stuart Nash" userId="3e325061-5305-4371-91b1-9f4028d5687e" providerId="ADAL" clId="{B9F3BFB9-6630-4B27-9CE0-5F7557DDEDD8}" dt="2024-12-08T16:49:46.486" v="0" actId="2696"/>
        <pc:sldMkLst>
          <pc:docMk/>
          <pc:sldMk cId="3760906987" sldId="285"/>
        </pc:sldMkLst>
      </pc:sldChg>
      <pc:sldChg chg="del">
        <pc:chgData name="Stuart Nash" userId="3e325061-5305-4371-91b1-9f4028d5687e" providerId="ADAL" clId="{B9F3BFB9-6630-4B27-9CE0-5F7557DDEDD8}" dt="2024-12-08T16:49:46.486" v="0" actId="2696"/>
        <pc:sldMkLst>
          <pc:docMk/>
          <pc:sldMk cId="4157533387" sldId="288"/>
        </pc:sldMkLst>
      </pc:sldChg>
      <pc:sldChg chg="del">
        <pc:chgData name="Stuart Nash" userId="3e325061-5305-4371-91b1-9f4028d5687e" providerId="ADAL" clId="{B9F3BFB9-6630-4B27-9CE0-5F7557DDEDD8}" dt="2024-12-08T16:49:46.486" v="0" actId="2696"/>
        <pc:sldMkLst>
          <pc:docMk/>
          <pc:sldMk cId="529279411" sldId="289"/>
        </pc:sldMkLst>
      </pc:sldChg>
      <pc:sldChg chg="del">
        <pc:chgData name="Stuart Nash" userId="3e325061-5305-4371-91b1-9f4028d5687e" providerId="ADAL" clId="{B9F3BFB9-6630-4B27-9CE0-5F7557DDEDD8}" dt="2024-12-08T16:49:46.486" v="0" actId="2696"/>
        <pc:sldMkLst>
          <pc:docMk/>
          <pc:sldMk cId="4182148033" sldId="293"/>
        </pc:sldMkLst>
      </pc:sldChg>
      <pc:sldChg chg="del">
        <pc:chgData name="Stuart Nash" userId="3e325061-5305-4371-91b1-9f4028d5687e" providerId="ADAL" clId="{B9F3BFB9-6630-4B27-9CE0-5F7557DDEDD8}" dt="2024-12-08T16:49:46.486" v="0" actId="2696"/>
        <pc:sldMkLst>
          <pc:docMk/>
          <pc:sldMk cId="2519727083" sldId="295"/>
        </pc:sldMkLst>
      </pc:sldChg>
      <pc:sldChg chg="del mod modShow">
        <pc:chgData name="Stuart Nash" userId="3e325061-5305-4371-91b1-9f4028d5687e" providerId="ADAL" clId="{B9F3BFB9-6630-4B27-9CE0-5F7557DDEDD8}" dt="2024-12-08T17:22:26.744" v="18" actId="2696"/>
        <pc:sldMkLst>
          <pc:docMk/>
          <pc:sldMk cId="2382009189" sldId="296"/>
        </pc:sldMkLst>
      </pc:sldChg>
      <pc:sldChg chg="ord">
        <pc:chgData name="Stuart Nash" userId="3e325061-5305-4371-91b1-9f4028d5687e" providerId="ADAL" clId="{B9F3BFB9-6630-4B27-9CE0-5F7557DDEDD8}" dt="2024-12-08T17:13:45.910" v="2"/>
        <pc:sldMkLst>
          <pc:docMk/>
          <pc:sldMk cId="2539798608" sldId="30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g>
</file>

<file path=ppt/media/image2.jpeg>
</file>

<file path=ppt/media/image3.jpeg>
</file>

<file path=ppt/media/image4.jpeg>
</file>

<file path=ppt/media/image5.pn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A894A48D-3417-BE20-3062-A366096904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AC9ED954-709D-51DC-3EA0-0E06FE1D72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F57F2FB-2942-7663-E6DB-E3A976549D5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ED31FE42-8AA6-DC9C-5EE7-8737143C1DD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8D246-FB21-4ACB-9068-6447CC7872F8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F659C92-43C4-05C5-9170-5CF256AF9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4923A81-0599-8ECF-BDF0-A4898D46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F3159-94EB-4F6B-8273-09F1A6B01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7128833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10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12557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91947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2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914374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235818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4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319037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5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848578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6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1928774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7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961386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8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332795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9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314394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392702"/>
            <a:ext cx="5257793" cy="2651665"/>
          </a:xfrm>
        </p:spPr>
        <p:txBody>
          <a:bodyPr/>
          <a:lstStyle/>
          <a:p>
            <a:r>
              <a:rPr lang="en-US" altLang="zh-CN" dirty="0"/>
              <a:t>Comparative Analysis of Loblaw Sales and External Economic Factors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601366" y="4172084"/>
            <a:ext cx="2703348" cy="760288"/>
          </a:xfrm>
        </p:spPr>
        <p:txBody>
          <a:bodyPr/>
          <a:lstStyle/>
          <a:p>
            <a:r>
              <a:rPr lang="en-US" dirty="0"/>
              <a:t>BIDA 301 – Group #5</a:t>
            </a:r>
          </a:p>
          <a:p>
            <a:r>
              <a:rPr lang="en-US" dirty="0"/>
              <a:t>Jess, Kate, Skylar, Stuart</a:t>
            </a:r>
          </a:p>
        </p:txBody>
      </p:sp>
      <p:pic>
        <p:nvPicPr>
          <p:cNvPr id="30" name="Picture placeholder 29" descr="Woman buying vegetables at supermarket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42557" y="821836"/>
            <a:ext cx="4405503" cy="5066346"/>
          </a:xfrm>
        </p:spPr>
      </p:pic>
      <p:sp>
        <p:nvSpPr>
          <p:cNvPr id="10" name="Freeform: Shape 11">
            <a:extLst>
              <a:ext uri="{FF2B5EF4-FFF2-40B4-BE49-F238E27FC236}">
                <a16:creationId xmlns:a16="http://schemas.microsoft.com/office/drawing/2014/main" id="{01A79B69-242C-3AEB-4A42-7A606A54C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57505" y="838985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Freeform: Shape 11">
            <a:extLst>
              <a:ext uri="{FF2B5EF4-FFF2-40B4-BE49-F238E27FC236}">
                <a16:creationId xmlns:a16="http://schemas.microsoft.com/office/drawing/2014/main" id="{E5D4DE6D-89C8-6FFF-287D-3F3BAD416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74436" y="369491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1475590"/>
            <a:ext cx="3994173" cy="1170333"/>
          </a:xfrm>
        </p:spPr>
        <p:txBody>
          <a:bodyPr/>
          <a:lstStyle/>
          <a:p>
            <a:r>
              <a:rPr lang="en-US" sz="3600" dirty="0"/>
              <a:t>Recommendations for Stakeholders</a:t>
            </a:r>
          </a:p>
        </p:txBody>
      </p:sp>
      <p:pic>
        <p:nvPicPr>
          <p:cNvPr id="192" name="Picture Placeholder 191" descr="Money with solid fill">
            <a:extLst>
              <a:ext uri="{FF2B5EF4-FFF2-40B4-BE49-F238E27FC236}">
                <a16:creationId xmlns:a16="http://schemas.microsoft.com/office/drawing/2014/main" id="{03D5E3D1-D423-EF5A-EE43-00CF1BD7FF63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134" r="5134"/>
          <a:stretch/>
        </p:blipFill>
        <p:spPr>
          <a:xfrm>
            <a:off x="4734172" y="1592023"/>
            <a:ext cx="507778" cy="56588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96FE97-5E27-FC36-5E3A-511A31E6C78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71609" y="1475590"/>
            <a:ext cx="5162709" cy="420683"/>
          </a:xfrm>
        </p:spPr>
        <p:txBody>
          <a:bodyPr/>
          <a:lstStyle/>
          <a:p>
            <a:r>
              <a:rPr lang="en-US" dirty="0"/>
              <a:t>Dynamic Pricing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E5DE1C-24E7-3841-9376-89E91B4A476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271608" y="1919423"/>
            <a:ext cx="5162709" cy="898350"/>
          </a:xfrm>
        </p:spPr>
        <p:txBody>
          <a:bodyPr/>
          <a:lstStyle/>
          <a:p>
            <a:r>
              <a:rPr lang="en-US" dirty="0"/>
              <a:t>Grocery chains could align pricing strategies with CPI trends to balance profitability and affordability for consumers.</a:t>
            </a:r>
          </a:p>
          <a:p>
            <a:endParaRPr lang="en-US" dirty="0"/>
          </a:p>
        </p:txBody>
      </p:sp>
      <p:pic>
        <p:nvPicPr>
          <p:cNvPr id="194" name="Picture Placeholder 193" descr="Freight with solid fill">
            <a:extLst>
              <a:ext uri="{FF2B5EF4-FFF2-40B4-BE49-F238E27FC236}">
                <a16:creationId xmlns:a16="http://schemas.microsoft.com/office/drawing/2014/main" id="{FAB9DE8A-4935-A3E0-0122-F76CDEAC29D1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616" r="2616"/>
          <a:stretch/>
        </p:blipFill>
        <p:spPr>
          <a:xfrm>
            <a:off x="4724705" y="2791918"/>
            <a:ext cx="536270" cy="565882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C774673-50D8-2D6F-C339-6E4B0A126B0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1609" y="2670953"/>
            <a:ext cx="5162709" cy="420683"/>
          </a:xfrm>
        </p:spPr>
        <p:txBody>
          <a:bodyPr/>
          <a:lstStyle/>
          <a:p>
            <a:r>
              <a:rPr lang="en-US" dirty="0"/>
              <a:t>Resilient Supply Chains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EB5763E-8BC0-F6C3-3814-6649A828C00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8" y="3105952"/>
            <a:ext cx="5162709" cy="1177789"/>
          </a:xfrm>
        </p:spPr>
        <p:txBody>
          <a:bodyPr/>
          <a:lstStyle/>
          <a:p>
            <a:r>
              <a:rPr lang="en-US" dirty="0"/>
              <a:t>Grocery chains could invest in predictive analytics to mitigate risks from future supply chain disruptions.</a:t>
            </a:r>
          </a:p>
          <a:p>
            <a:endParaRPr lang="en-US" dirty="0"/>
          </a:p>
        </p:txBody>
      </p:sp>
      <p:pic>
        <p:nvPicPr>
          <p:cNvPr id="196" name="Picture Placeholder 195" descr="Handshake with solid fill">
            <a:extLst>
              <a:ext uri="{FF2B5EF4-FFF2-40B4-BE49-F238E27FC236}">
                <a16:creationId xmlns:a16="http://schemas.microsoft.com/office/drawing/2014/main" id="{B21D7164-3991-2960-0F80-CB302359CD8D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616" r="2616"/>
          <a:stretch/>
        </p:blipFill>
        <p:spPr>
          <a:xfrm>
            <a:off x="4734172" y="3961734"/>
            <a:ext cx="536270" cy="565882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E02E0C-26E8-8160-D35F-2398015C051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91710" y="3843166"/>
            <a:ext cx="5162709" cy="421399"/>
          </a:xfrm>
        </p:spPr>
        <p:txBody>
          <a:bodyPr/>
          <a:lstStyle/>
          <a:p>
            <a:r>
              <a:rPr lang="en-US" dirty="0"/>
              <a:t>Consumer Outreach and Transparency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8180D0-1AB6-8416-0EB1-10648E1A605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91711" y="4287615"/>
            <a:ext cx="5162709" cy="1635938"/>
          </a:xfrm>
        </p:spPr>
        <p:txBody>
          <a:bodyPr/>
          <a:lstStyle/>
          <a:p>
            <a:r>
              <a:rPr lang="en-US" dirty="0"/>
              <a:t>To regain consumer trust, grocery chains could run marketing campaigns emphasizing the influence of economic factors and committing to freeze prices of essentials during times of high inflation.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6C503-BABC-632E-06CA-12C8474920EB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10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83803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EFA9173-F892-5C7D-99AF-4C5FFB153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2FD53DB-CD39-2575-F8BA-63488E8109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17427" y="3253119"/>
            <a:ext cx="4959822" cy="2836396"/>
          </a:xfrm>
        </p:spPr>
        <p:txBody>
          <a:bodyPr/>
          <a:lstStyle/>
          <a:p>
            <a:r>
              <a:rPr lang="en-US" altLang="zh-CN" b="1" dirty="0"/>
              <a:t>Key Insights: </a:t>
            </a:r>
            <a:r>
              <a:rPr lang="en-US" altLang="zh-CN" dirty="0"/>
              <a:t>Economic factors such as CPI and supply chain disruptions have a significant influence on grocery sales.</a:t>
            </a:r>
          </a:p>
          <a:p>
            <a:r>
              <a:rPr lang="en-US" altLang="zh-CN" b="1" dirty="0"/>
              <a:t>Actionable Strategies: </a:t>
            </a:r>
            <a:r>
              <a:rPr lang="en-US" altLang="zh-CN" dirty="0"/>
              <a:t>Dynamic pricing, analytics, and outreach can address consumer concerns and operational challenges.</a:t>
            </a:r>
          </a:p>
          <a:p>
            <a:r>
              <a:rPr lang="en-US" altLang="zh-CN" b="1" dirty="0"/>
              <a:t>Future Analyses: </a:t>
            </a:r>
            <a:r>
              <a:rPr lang="en-US" altLang="zh-CN" dirty="0"/>
              <a:t>Comparison of sales performance across other major Canadian grocery retailers. </a:t>
            </a:r>
            <a:r>
              <a:rPr lang="en-US" altLang="zh-CN"/>
              <a:t>Attempting to develop </a:t>
            </a:r>
            <a:r>
              <a:rPr lang="en-US" altLang="zh-CN" dirty="0"/>
              <a:t>predictive models for better pricing and resilience during future economic scenarios.</a:t>
            </a:r>
          </a:p>
          <a:p>
            <a:endParaRPr lang="en-US" dirty="0"/>
          </a:p>
        </p:txBody>
      </p:sp>
      <p:pic>
        <p:nvPicPr>
          <p:cNvPr id="38" name="Picture Placeholder 37" descr="Person holding a handful of tomatoes">
            <a:extLst>
              <a:ext uri="{FF2B5EF4-FFF2-40B4-BE49-F238E27FC236}">
                <a16:creationId xmlns:a16="http://schemas.microsoft.com/office/drawing/2014/main" id="{4162880A-4A88-ED9F-357E-65638ED8BB0C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/>
          <a:srcRect/>
          <a:stretch/>
        </p:blipFill>
        <p:spPr/>
      </p:pic>
      <p:pic>
        <p:nvPicPr>
          <p:cNvPr id="39" name="Picture Placeholder 31">
            <a:extLst>
              <a:ext uri="{FF2B5EF4-FFF2-40B4-BE49-F238E27FC236}">
                <a16:creationId xmlns:a16="http://schemas.microsoft.com/office/drawing/2014/main" id="{6037332D-8714-C147-6E64-3654D8C5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504265" y="30290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531165-F745-171F-F6EC-07FDD4E3E06C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r>
              <a:rPr lang="en-US" dirty="0"/>
              <a:t>Comparative Analysis of Loblaw Sales and External Economic Factors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30A6A-65C9-04FE-77CF-C95CC406DBDB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5715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DF64211-DCD8-B458-DBD2-EBDA7AE3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EA3BB9-F064-CFBE-C0BE-BB7A22A4DCF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024C77-A2F8-1ABA-5412-E6BB88B5FA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Problem Statements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41202DB-E499-EB19-8A48-A3301DA59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Analytic Approach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5402852-C1AD-6A4E-DAA7-0AE582A742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Key Findings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BF1D337-2A3C-A0FB-A6CD-5E4B9D6DFD9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320555" y="4663217"/>
            <a:ext cx="2014723" cy="1075689"/>
          </a:xfrm>
        </p:spPr>
        <p:txBody>
          <a:bodyPr/>
          <a:lstStyle/>
          <a:p>
            <a:r>
              <a:rPr lang="en-US" sz="1700" dirty="0"/>
              <a:t>Recommendations and Conclusions</a:t>
            </a:r>
          </a:p>
        </p:txBody>
      </p:sp>
      <p:sp>
        <p:nvSpPr>
          <p:cNvPr id="21" name="Footer Placeholder 19">
            <a:extLst>
              <a:ext uri="{FF2B5EF4-FFF2-40B4-BE49-F238E27FC236}">
                <a16:creationId xmlns:a16="http://schemas.microsoft.com/office/drawing/2014/main" id="{A6E539FA-B60E-5585-524F-1BFA8C5B3E2F}"/>
              </a:ext>
            </a:extLst>
          </p:cNvPr>
          <p:cNvSpPr txBox="1">
            <a:spLocks/>
          </p:cNvSpPr>
          <p:nvPr/>
        </p:nvSpPr>
        <p:spPr>
          <a:xfrm>
            <a:off x="486699" y="6085719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Presentation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6D0CF6-7418-9349-F7A8-045EA96B2D03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Comparative Analysis of Loblaw Sales and External Economic Factors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BE681AB-301C-4DC8-7FBD-FAA2CC6606A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75535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1256104"/>
            <a:ext cx="5117162" cy="1325563"/>
          </a:xfrm>
        </p:spPr>
        <p:txBody>
          <a:bodyPr/>
          <a:lstStyle/>
          <a:p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2594757"/>
            <a:ext cx="4260180" cy="3125107"/>
          </a:xfrm>
        </p:spPr>
        <p:txBody>
          <a:bodyPr/>
          <a:lstStyle/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 b="1" dirty="0"/>
              <a:t>Context: </a:t>
            </a:r>
            <a:r>
              <a:rPr lang="en-PH" sz="1500" dirty="0">
                <a:solidFill>
                  <a:schemeClr val="accent6"/>
                </a:solidFill>
              </a:rPr>
              <a:t>Food affordability is a top concern for Canadian households with speculations of price gouging by grocery retailers.</a:t>
            </a:r>
          </a:p>
          <a:p>
            <a:pPr>
              <a:spcBef>
                <a:spcPts val="1000"/>
              </a:spcBef>
              <a:spcAft>
                <a:spcPts val="0"/>
              </a:spcAft>
            </a:pPr>
            <a:r>
              <a:rPr lang="en-US" b="1" dirty="0"/>
              <a:t>Objective: </a:t>
            </a:r>
            <a:r>
              <a:rPr lang="en-PH" sz="1500" dirty="0">
                <a:solidFill>
                  <a:schemeClr val="accent6"/>
                </a:solidFill>
              </a:rPr>
              <a:t>Analyze Loblaw sales (2015-2024) with Consumer Price Index, food CPI, household income, and global supply chain disruptions to provide actionable insights for Loblaw management, consumers, and analysts.</a:t>
            </a:r>
          </a:p>
          <a:p>
            <a:r>
              <a:rPr lang="en-US" b="1" dirty="0"/>
              <a:t>Stakeholders: </a:t>
            </a:r>
            <a:r>
              <a:rPr lang="en-US" dirty="0"/>
              <a:t>Includes Loblaw’s management, Canadian consumers, policymakers, economic analysts and future researchers.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1EC1F-42C9-66C4-9D49-F6AF79D5BE91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 dirty="0"/>
              <a:t>Comparative Analysis of Loblaw Sales and External Economic Factors</a:t>
            </a:r>
          </a:p>
        </p:txBody>
      </p:sp>
      <p:pic>
        <p:nvPicPr>
          <p:cNvPr id="12" name="Picture Placeholder 11" descr="Woman in grocery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1256104"/>
            <a:ext cx="5117162" cy="1325563"/>
          </a:xfrm>
        </p:spPr>
        <p:txBody>
          <a:bodyPr/>
          <a:lstStyle/>
          <a:p>
            <a:r>
              <a:rPr lang="en-US" altLang="zh-CN" dirty="0"/>
              <a:t>Definitions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2594757"/>
            <a:ext cx="4260180" cy="3339115"/>
          </a:xfrm>
        </p:spPr>
        <p:txBody>
          <a:bodyPr/>
          <a:lstStyle/>
          <a:p>
            <a:r>
              <a:rPr lang="en-US" b="1" dirty="0"/>
              <a:t>Consumer Price Index (CPI): </a:t>
            </a:r>
            <a:r>
              <a:rPr lang="en-US" dirty="0"/>
              <a:t>Measures the average change over time in the prices paid by consumers for a wide range of goods and services, including food, housing, transportation, and medical care.</a:t>
            </a:r>
          </a:p>
          <a:p>
            <a:r>
              <a:rPr lang="en-US" b="1" dirty="0"/>
              <a:t>Food CPI: </a:t>
            </a:r>
            <a:r>
              <a:rPr lang="en-US" dirty="0"/>
              <a:t>One of the 8 major components making up CPI. Tracks the price of a variety of foods, including meat, dairy, produce, and dry goods.</a:t>
            </a:r>
          </a:p>
          <a:p>
            <a:r>
              <a:rPr lang="en-US" b="1" dirty="0"/>
              <a:t>Real Household Disposable Income (RHDI): </a:t>
            </a:r>
            <a:r>
              <a:rPr lang="en-US" dirty="0"/>
              <a:t>the income available to households after taxes, adjusted for inflation. It represents the amount of money that households have available to spend or save, considering changes in price levels.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1EC1F-42C9-66C4-9D49-F6AF79D5BE91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 dirty="0"/>
              <a:t>Comparative Analysis of Loblaw Sales and External Economic Factors</a:t>
            </a:r>
          </a:p>
        </p:txBody>
      </p:sp>
      <p:pic>
        <p:nvPicPr>
          <p:cNvPr id="12" name="Picture Placeholder 11" descr="Arrows pointing up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96537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EFA9173-F892-5C7D-99AF-4C5FFB15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1495542"/>
            <a:ext cx="9823998" cy="1325563"/>
          </a:xfrm>
        </p:spPr>
        <p:txBody>
          <a:bodyPr/>
          <a:lstStyle/>
          <a:p>
            <a:r>
              <a:rPr lang="en-US" altLang="zh-CN" dirty="0"/>
              <a:t>Problem Statements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2FD53DB-CD39-2575-F8BA-63488E8109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17427" y="2251174"/>
            <a:ext cx="4959822" cy="2964800"/>
          </a:xfrm>
        </p:spPr>
        <p:txBody>
          <a:bodyPr/>
          <a:lstStyle/>
          <a:p>
            <a:r>
              <a:rPr lang="en-US" altLang="zh-CN" dirty="0"/>
              <a:t>How do Food Consumer Price Index (CPI) fluctuations, global supply chain disruptions, and real disposable household income changes influence Loblaw’s food sales performance?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How is Loblaw’s food sales growth affected by CPI (all-items and food only)?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How does real household disposable income impact spending at Loblaw?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What role does global supply chain issues play in Loblaw’s performance trends?</a:t>
            </a:r>
          </a:p>
          <a:p>
            <a:endParaRPr lang="en-US" dirty="0"/>
          </a:p>
        </p:txBody>
      </p:sp>
      <p:pic>
        <p:nvPicPr>
          <p:cNvPr id="38" name="Picture Placeholder 37" descr="Row and stack of eggs on a tray">
            <a:extLst>
              <a:ext uri="{FF2B5EF4-FFF2-40B4-BE49-F238E27FC236}">
                <a16:creationId xmlns:a16="http://schemas.microsoft.com/office/drawing/2014/main" id="{4162880A-4A88-ED9F-357E-65638ED8BB0C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39" name="Picture Placeholder 31">
            <a:extLst>
              <a:ext uri="{FF2B5EF4-FFF2-40B4-BE49-F238E27FC236}">
                <a16:creationId xmlns:a16="http://schemas.microsoft.com/office/drawing/2014/main" id="{6037332D-8714-C147-6E64-3654D8C5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504265" y="30290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531165-F745-171F-F6EC-07FDD4E3E06C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r>
              <a:rPr lang="en-US" dirty="0"/>
              <a:t>Comparative Analysis of Loblaw Sales and External Economic Factors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30A6A-65C9-04FE-77CF-C95CC406DBDB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39798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1256104"/>
            <a:ext cx="5117162" cy="1325563"/>
          </a:xfrm>
        </p:spPr>
        <p:txBody>
          <a:bodyPr/>
          <a:lstStyle/>
          <a:p>
            <a:r>
              <a:rPr lang="en-US" altLang="zh-CN" dirty="0"/>
              <a:t>Analytic Approach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2594757"/>
            <a:ext cx="4260180" cy="2571359"/>
          </a:xfrm>
        </p:spPr>
        <p:txBody>
          <a:bodyPr/>
          <a:lstStyle/>
          <a:p>
            <a:r>
              <a:rPr lang="en-US" b="1" dirty="0"/>
              <a:t>Data sources: </a:t>
            </a:r>
            <a:r>
              <a:rPr lang="en-US" dirty="0"/>
              <a:t>Loblaw financial reports (quarterly and annual), Statistics Canada CPI and RHDI data, global supply chain pressure </a:t>
            </a:r>
            <a:r>
              <a:rPr lang="en-US" dirty="0" err="1"/>
              <a:t>indes</a:t>
            </a:r>
            <a:r>
              <a:rPr lang="en-US" dirty="0"/>
              <a:t>.</a:t>
            </a:r>
          </a:p>
          <a:p>
            <a:r>
              <a:rPr lang="en-US" b="1" dirty="0"/>
              <a:t>Methodology: </a:t>
            </a:r>
            <a:r>
              <a:rPr lang="en-US" dirty="0"/>
              <a:t>Exploratory data analysis, regression analysis, sales forecasting (using Holt- Winter), and dashboard visualizations.</a:t>
            </a:r>
          </a:p>
          <a:p>
            <a:r>
              <a:rPr lang="en-US" b="1" dirty="0"/>
              <a:t>Focus areas: </a:t>
            </a:r>
            <a:r>
              <a:rPr lang="en-US" dirty="0"/>
              <a:t>CPI trends, CPI vs. household income, supply chain influence on CPI and sales.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1EC1F-42C9-66C4-9D49-F6AF79D5BE91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 dirty="0"/>
              <a:t>Comparative Analysis of Loblaw Sales and External Economic Factors</a:t>
            </a:r>
          </a:p>
        </p:txBody>
      </p:sp>
      <p:pic>
        <p:nvPicPr>
          <p:cNvPr id="12" name="Picture Placeholder 11" descr="Businessman checking statistics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/>
          <a:stretch/>
        </p:blipFill>
        <p:spPr/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54985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4D761329-3BEF-0173-1328-A4DB26572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C101F03-8617-09D4-619B-F38E2F0A4F1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8" name="Picture placeholder 19" descr="Layout of website design sketches on white paper">
            <a:extLst>
              <a:ext uri="{FF2B5EF4-FFF2-40B4-BE49-F238E27FC236}">
                <a16:creationId xmlns:a16="http://schemas.microsoft.com/office/drawing/2014/main" id="{6D25AB81-B10A-BD11-E8FE-ECF8CB1B12F0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>
            <a:blip r:embed="rId4"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2478079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1256104"/>
            <a:ext cx="5117162" cy="1325563"/>
          </a:xfrm>
        </p:spPr>
        <p:txBody>
          <a:bodyPr/>
          <a:lstStyle/>
          <a:p>
            <a:r>
              <a:rPr lang="en-US" altLang="zh-CN" dirty="0"/>
              <a:t>Key Findings: Economic Indicators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2594757"/>
            <a:ext cx="4260180" cy="3202928"/>
          </a:xfrm>
        </p:spPr>
        <p:txBody>
          <a:bodyPr/>
          <a:lstStyle/>
          <a:p>
            <a:r>
              <a:rPr lang="en-US" b="1" dirty="0"/>
              <a:t>CPI Growth: </a:t>
            </a:r>
            <a:r>
              <a:rPr lang="en-US" dirty="0"/>
              <a:t>Steady growth from 2015-2019 (1.9-3.9%). Then, from 2020-2023, food CPI saw sharp increases (8.5% in 2022, 8.0% in 2023), mostly likely driven by pandemic impacts.</a:t>
            </a:r>
          </a:p>
          <a:p>
            <a:r>
              <a:rPr lang="en-US" b="1" dirty="0"/>
              <a:t>Supply Chain Disruptions: </a:t>
            </a:r>
            <a:r>
              <a:rPr lang="en-US" dirty="0"/>
              <a:t>Global disruptions significantly influenced food availability and thus pricing during the analyzed period.</a:t>
            </a:r>
          </a:p>
          <a:p>
            <a:r>
              <a:rPr lang="en-US" b="1" dirty="0"/>
              <a:t>Consumer Affordability: </a:t>
            </a:r>
            <a:r>
              <a:rPr lang="en-US" dirty="0"/>
              <a:t>Real household disposable income lagged behind inflation (CPI and food CPI), reducing consumer purchasing power.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1EC1F-42C9-66C4-9D49-F6AF79D5BE91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 dirty="0"/>
              <a:t>Comparative Analysis of Loblaw Sales and External Economic Factors</a:t>
            </a:r>
          </a:p>
        </p:txBody>
      </p:sp>
      <p:pic>
        <p:nvPicPr>
          <p:cNvPr id="12" name="Picture Placeholder 11" descr="Gold colored compass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31237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1256104"/>
            <a:ext cx="5117162" cy="1325563"/>
          </a:xfrm>
        </p:spPr>
        <p:txBody>
          <a:bodyPr/>
          <a:lstStyle/>
          <a:p>
            <a:r>
              <a:rPr lang="en-US" altLang="zh-CN" dirty="0"/>
              <a:t>Key Findings: </a:t>
            </a:r>
            <a:br>
              <a:rPr lang="en-US" altLang="zh-CN" dirty="0"/>
            </a:br>
            <a:r>
              <a:rPr lang="en-US" altLang="zh-CN" dirty="0"/>
              <a:t>Loblaw Sales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2594757"/>
            <a:ext cx="4260180" cy="2571359"/>
          </a:xfrm>
        </p:spPr>
        <p:txBody>
          <a:bodyPr/>
          <a:lstStyle/>
          <a:p>
            <a:r>
              <a:rPr lang="en-US" b="1" dirty="0"/>
              <a:t>Sales Trends: </a:t>
            </a:r>
            <a:r>
              <a:rPr lang="en-US" dirty="0"/>
              <a:t>Loblaw sales increased with an increase in food CPI. Loblaw also benefitted from the surge in grocery demand during the COVID pandemic.</a:t>
            </a:r>
          </a:p>
          <a:p>
            <a:r>
              <a:rPr lang="en-US" b="1" dirty="0"/>
              <a:t>Price Gouging: </a:t>
            </a:r>
            <a:r>
              <a:rPr lang="en-US" dirty="0"/>
              <a:t>Comparison of the datasets did not show any obvious indication of price gouging.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1EC1F-42C9-66C4-9D49-F6AF79D5BE91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 dirty="0"/>
              <a:t>Comparative Analysis of Loblaw Sales and External Economic Factors</a:t>
            </a:r>
          </a:p>
        </p:txBody>
      </p:sp>
      <p:pic>
        <p:nvPicPr>
          <p:cNvPr id="12" name="Picture Placeholder 11" descr="Gold colored compass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5482917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Light Presentation_win32_v5" id="{045A9B2F-7300-4673-816B-F1EB3C673B2C}" vid="{27F8BD87-6984-44CA-8D4F-354B20CB0C1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AD9BE2-6B3D-4616-B044-300A8177DEA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5515263-A3DE-4193-B6AA-5C449C9451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4CFA8B0-C7B8-4655-A378-2962C04794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d9b60d2a-9b32-4fe2-beca-9b25e1a466ed}" enabled="0" method="" siteId="{d9b60d2a-9b32-4fe2-beca-9b25e1a466e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80</TotalTime>
  <Words>726</Words>
  <Application>Microsoft Office PowerPoint</Application>
  <PresentationFormat>Widescreen</PresentationFormat>
  <Paragraphs>74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等线</vt:lpstr>
      <vt:lpstr>Abadi</vt:lpstr>
      <vt:lpstr>Arial</vt:lpstr>
      <vt:lpstr>Calibri</vt:lpstr>
      <vt:lpstr>Posterama Text Black</vt:lpstr>
      <vt:lpstr>Posterama Text SemiBold</vt:lpstr>
      <vt:lpstr>Custom​​</vt:lpstr>
      <vt:lpstr>Comparative Analysis of Loblaw Sales and External Economic Factors</vt:lpstr>
      <vt:lpstr>Overview</vt:lpstr>
      <vt:lpstr>Introduction</vt:lpstr>
      <vt:lpstr>Definitions</vt:lpstr>
      <vt:lpstr>Problem Statements</vt:lpstr>
      <vt:lpstr>Analytic Approach</vt:lpstr>
      <vt:lpstr>Data Visualization</vt:lpstr>
      <vt:lpstr>Key Findings: Economic Indicators</vt:lpstr>
      <vt:lpstr>Key Findings:  Loblaw Sales</vt:lpstr>
      <vt:lpstr>Recommendations for Stakeholders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Stuart Nash</dc:creator>
  <cp:lastModifiedBy>Stuart Nash</cp:lastModifiedBy>
  <cp:revision>2</cp:revision>
  <dcterms:created xsi:type="dcterms:W3CDTF">2024-12-07T19:24:14Z</dcterms:created>
  <dcterms:modified xsi:type="dcterms:W3CDTF">2024-12-08T17:22:35Z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